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357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-822960"/>
            <a:ext cx="4114800" cy="4114800"/>
          </a:xfrm>
          <a:prstGeom prst="ellipse">
            <a:avLst/>
          </a:prstGeom>
          <a:solidFill>
            <a:srgbClr val="2E6B3E">
              <a:alpha val="28000"/>
            </a:srgbClr>
          </a:solidFill>
          <a:ln w="12700">
            <a:solidFill>
              <a:srgbClr val="2E6B3E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2560320"/>
            <a:ext cx="2743200" cy="2743200"/>
          </a:xfrm>
          <a:prstGeom prst="ellipse">
            <a:avLst/>
          </a:prstGeom>
          <a:solidFill>
            <a:srgbClr val="4CAF73">
              <a:alpha val="18000"/>
            </a:srgbClr>
          </a:solidFill>
          <a:ln w="12700">
            <a:solidFill>
              <a:srgbClr val="4CAF73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777240" cy="777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141732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COCOA CERTIFICATION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02920" y="21488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02920" y="272491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to Sustainable Cocoa Farming Practices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3246120"/>
            <a:ext cx="5943600" cy="0"/>
          </a:xfrm>
          <a:prstGeom prst="line">
            <a:avLst/>
          </a:prstGeom>
          <a:noFill/>
          <a:ln w="1905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2920" y="34290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Worldwide Commodities  |  Cocoa Sustainability Programme  |  March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Certification?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Concepts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71600"/>
            <a:ext cx="4023360" cy="33375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645920" y="1508760"/>
            <a:ext cx="1097280" cy="1097280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792" y="1627632"/>
            <a:ext cx="850392" cy="85039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47472" y="269748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84048" y="3127248"/>
            <a:ext cx="3749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formal process by which an independent, accredited third-party body verifies that a farm, company, or product meets defined sustainability standards — confirming compliance through assessment, audit, and issuance of a certificate.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572000" y="1371600"/>
            <a:ext cx="4315968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736592" y="1536192"/>
            <a:ext cx="502920" cy="50292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600200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349240" y="1499616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2020 Definition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4736592" y="2011680"/>
            <a:ext cx="39867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RA Standard 2020, certification means farm compliance with integrated sustainability requirements covering environment, social, and Agricultural practices dimensions — verified annually.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4572000" y="2971800"/>
            <a:ext cx="4315968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4736592" y="3136392"/>
            <a:ext cx="502920" cy="502920"/>
          </a:xfrm>
          <a:prstGeom prst="ellipse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200400"/>
            <a:ext cx="365760" cy="3657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349240" y="3099816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Cocoa Sustainability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4736592" y="3611880"/>
            <a:ext cx="39867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cocoa farmers and cooperatives, certification is the recognised pathway to: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Access premium markets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Demonstrate responsible production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Comply with buyer/supply chain requirements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Certification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 Worldwide Commodities.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716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20624" y="1536192"/>
            <a:ext cx="502920" cy="50292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1600200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33272" y="149961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Alliance (RA)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20624" y="201168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sustainability standard integrating environmental, social &amp; economic criteria. The most recognised in cocoa supply chains (RA 2020 replaces UTZ &amp; old RA).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182112" y="13716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346704" y="1536192"/>
            <a:ext cx="502920" cy="5029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712" y="1600200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959352" y="149961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3346704" y="201168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Verifies freedom from synthetic chemicals and GMOs. Promotes soil health and biodiversity. Often combined with RA for premium positioning.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108192" y="137160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6272784" y="1536192"/>
            <a:ext cx="502920" cy="502920"/>
          </a:xfrm>
          <a:prstGeom prst="ellipse">
            <a:avLst/>
          </a:prstGeom>
          <a:solidFill>
            <a:srgbClr val="6A3D9A"/>
          </a:solidFill>
          <a:ln w="12700">
            <a:solidFill>
              <a:srgbClr val="6A3D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1600200"/>
            <a:ext cx="365760" cy="3657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885432" y="149961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Fairtrade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6272784" y="201168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Focuses on fair pricing, farmer premiums, and social empowerment. Guarantees Fairtrade Minimum Price and community development funds.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256032" y="301752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420624" y="3182112"/>
            <a:ext cx="502920" cy="50292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" y="3246120"/>
            <a:ext cx="365760" cy="36576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033272" y="314553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UTZ / SAN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</a:t>
            </a:r>
            <a:endParaRPr lang="en-US" sz="1100" dirty="0"/>
          </a:p>
        </p:txBody>
      </p:sp>
      <p:sp>
        <p:nvSpPr>
          <p:cNvPr id="27" name="Text 21"/>
          <p:cNvSpPr/>
          <p:nvPr/>
        </p:nvSpPr>
        <p:spPr>
          <a:xfrm>
            <a:off x="420624" y="365760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merged into RA 2020. Previously focused on responsible farming practices. Legacy certified farmers transitioned to RA 2020 by 2023.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3182112" y="301752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3346704" y="3182112"/>
            <a:ext cx="502920" cy="502920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0712" y="3246120"/>
            <a:ext cx="365760" cy="36576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3959352" y="314553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14001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3346704" y="365760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standard for environmental management systems. Applied at company/cooperative level to manage environmental impact.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6108192" y="3017520"/>
            <a:ext cx="27432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DE5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27"/>
          <p:cNvSpPr/>
          <p:nvPr/>
        </p:nvSpPr>
        <p:spPr>
          <a:xfrm>
            <a:off x="6272784" y="3182112"/>
            <a:ext cx="502920" cy="502920"/>
          </a:xfrm>
          <a:prstGeom prst="ellipse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792" y="3246120"/>
            <a:ext cx="365760" cy="365760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6885432" y="314553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  <a:endParaRPr lang="en-US" sz="1100" dirty="0"/>
          </a:p>
        </p:txBody>
      </p:sp>
      <p:sp>
        <p:nvSpPr>
          <p:cNvPr id="37" name="Text 29"/>
          <p:cNvSpPr/>
          <p:nvPr/>
        </p:nvSpPr>
        <p:spPr>
          <a:xfrm>
            <a:off x="6272784" y="3657600"/>
            <a:ext cx="24140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balance, segregation, or identity preserved pathways within RA 2020 allowing certified cocoa to be tracked through the supply chain.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3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Importance of Certification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Certification Matters for Cocoa Farmers &amp; the Supply Chain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6032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20624" y="1536192"/>
            <a:ext cx="475488" cy="475488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1600200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14813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Access &amp; Premium Prices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420624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cocoa commands price premiums of 10–40%. Certification unlocks access to European and North American premium markets requiring sustainability compliance.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63824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328416" y="1536192"/>
            <a:ext cx="475488" cy="475488"/>
          </a:xfrm>
          <a:prstGeom prst="ellipse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424" y="1600200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913632" y="14813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Protection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3328416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deforestation, protects water sources, promotes biodiversity, and drives responsible pesticide and fertiliser use.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6071616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6236208" y="1536192"/>
            <a:ext cx="475488" cy="475488"/>
          </a:xfrm>
          <a:prstGeom prst="ellipse">
            <a:avLst/>
          </a:prstGeom>
          <a:solidFill>
            <a:srgbClr val="5E7BCC"/>
          </a:solidFill>
          <a:ln w="12700">
            <a:solidFill>
              <a:srgbClr val="5E7B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216" y="1600200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21424" y="14813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Empowerment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6236208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Ensures living wages, child labour elimination, gender equity and safe working conditions for farming households.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256032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420624" y="3136392"/>
            <a:ext cx="475488" cy="475488"/>
          </a:xfrm>
          <a:prstGeom prst="ellipse">
            <a:avLst/>
          </a:prstGeom>
          <a:solidFill>
            <a:srgbClr val="7CB9A0"/>
          </a:solidFill>
          <a:ln w="12700">
            <a:solidFill>
              <a:srgbClr val="7CB9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" y="3200400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05840" y="30815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&amp; Regulatory Compliance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420624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compliance with EU Deforestation Regulation (EUDR) and CSRD, helping companies meet mandatory sustainability reporting obligations.   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3163824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3328416" y="3136392"/>
            <a:ext cx="475488" cy="475488"/>
          </a:xfrm>
          <a:prstGeom prst="ellipse">
            <a:avLst/>
          </a:prstGeom>
          <a:solidFill>
            <a:srgbClr val="C27BA0"/>
          </a:solidFill>
          <a:ln w="12700">
            <a:solidFill>
              <a:srgbClr val="C27B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424" y="3200400"/>
            <a:ext cx="347472" cy="34747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3913632" y="30815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Traceability &amp; Transparency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3328416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farm-level traceability from cocoa pod to chocolate bar — building consumer trust and supply chain accountability.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6071616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6236208" y="3136392"/>
            <a:ext cx="475488" cy="475488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216" y="3200400"/>
            <a:ext cx="347472" cy="347472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6821424" y="308152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Productivity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6236208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agricultural practices embedded in certification improve soil health, cocoa tree longevity, and sustainable yield over time.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to Certification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The Certification Journey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25880"/>
            <a:ext cx="1335024" cy="3273552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30936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30936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1752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 &amp;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20040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make an informed decision to certify, choose a standard, and set up group administration and a coordinator.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orientation on RA 2020 requirements and scope.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595628" y="2249424"/>
            <a:ext cx="54864" cy="109728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591056" y="2176272"/>
            <a:ext cx="91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668780" y="1325880"/>
            <a:ext cx="1335024" cy="3273552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043684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043684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714500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Part in training programs/Self-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732788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are trained in best agricultural, environmental and social practices to comply with standards and boost productivity.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internal self-assessment checklists covering all RA 2020 criteria chapters: IMS, environment, agriculture, social &amp; traceability.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008376" y="2249424"/>
            <a:ext cx="54864" cy="109728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003804" y="2176272"/>
            <a:ext cx="91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081528" y="1325880"/>
            <a:ext cx="1335024" cy="3273552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456432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456432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3127248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 Plan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3145536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identified gaps. Implement required practices: recordkeeping, pesticide management, no-deforestation, child protection, etc.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421124" y="2249424"/>
            <a:ext cx="54864" cy="109728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416552" y="2176272"/>
            <a:ext cx="91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494276" y="1325880"/>
            <a:ext cx="1335024" cy="3273552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869180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69180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4539996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4558284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 group's IMS conducts internal inspection of member farms against RA 2020 compliance requirements before external audit.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5833872" y="2249424"/>
            <a:ext cx="54864" cy="109728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829300" y="2176272"/>
            <a:ext cx="91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07024" y="1325880"/>
            <a:ext cx="1335024" cy="3273552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281928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281928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5952744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(CB)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971032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Accredited Certification Body conducts farm-level audit. Scores against base Requirements and essential criteria. Findings documented.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7246620" y="2249424"/>
            <a:ext cx="54864" cy="109728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242048" y="2176272"/>
            <a:ext cx="91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7319772" y="1325880"/>
            <a:ext cx="1335024" cy="3273552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694676" y="1490472"/>
            <a:ext cx="585216" cy="585216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7694676" y="14904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46" name="Text 44"/>
          <p:cNvSpPr/>
          <p:nvPr/>
        </p:nvSpPr>
        <p:spPr>
          <a:xfrm>
            <a:off x="7365492" y="2176272"/>
            <a:ext cx="1243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Issuance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7383780" y="2788920"/>
            <a:ext cx="12070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 issues RA Rainforest Alliance certificate valid for 3 years. Annual surveillance audits conducted. Non-compliances must be corrected.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Criteria: Internal Management System (IMS)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Chapter 1 Core Requirement (Management)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71600"/>
            <a:ext cx="2743200" cy="3520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78992" y="1536192"/>
            <a:ext cx="1097280" cy="1097280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645920"/>
            <a:ext cx="868680" cy="8686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47472" y="272491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365760" y="3456432"/>
            <a:ext cx="2514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IMS is the administrative backbone of RA 2020. It ensures farmer groups can manage certification compliance internally, reducing audit costs and driving continuous improvement across member farms.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154680" y="13716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154680" y="1371600"/>
            <a:ext cx="128016" cy="109728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355848" y="144475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Structure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355848" y="175564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governance — group management, officers, and accountability lines clearly documented.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144768" y="13716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144768" y="1371600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345936" y="144475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Register &amp; Farm Maps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345936" y="175564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Up-to-date list of all certified farmers, farm IDs, polygons, and acreage.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3154680" y="2578608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3154680" y="2578608"/>
            <a:ext cx="128016" cy="109728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355848" y="265176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Inspection System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3355848" y="296265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farm-level inspections by trained internal inspectors using RA checklists.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6144768" y="2578608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6144768" y="2578608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345936" y="265176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Capacity Building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6345936" y="296265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training records covering GAP, pesticide safety, child protection, and traceability.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3154680" y="3785616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3154680" y="3785616"/>
            <a:ext cx="128016" cy="109728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3355848" y="385876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Corrective Action Plans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3355848" y="4169664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non-conformance tracking and time-bound corrective actions for all findings.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6144768" y="3785616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6144768" y="3785616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345936" y="385876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&amp; Record Control</a:t>
            </a:r>
            <a:endParaRPr lang="en-US" sz="1050" dirty="0"/>
          </a:p>
        </p:txBody>
      </p:sp>
      <p:sp>
        <p:nvSpPr>
          <p:cNvPr id="36" name="Text 33"/>
          <p:cNvSpPr/>
          <p:nvPr/>
        </p:nvSpPr>
        <p:spPr>
          <a:xfrm>
            <a:off x="6345936" y="4169664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Organised filing of all certification-related documents accessible for CB audit review.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3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Criteria: Environment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Chapter 6: Environmental Management &amp; Ecosystem Protection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6032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20624" y="1536192"/>
            <a:ext cx="475488" cy="475488"/>
          </a:xfrm>
          <a:prstGeom prst="ellipse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1600200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14813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Deforestation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420624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conversion of natural forests or high-value ecosystems after Dec 31, 2014. Satellite monitoring and farm polygon verification required.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63824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328416" y="1536192"/>
            <a:ext cx="475488" cy="475488"/>
          </a:xfrm>
          <a:prstGeom prst="ellipse">
            <a:avLst/>
          </a:prstGeom>
          <a:solidFill>
            <a:srgbClr val="1E88E5"/>
          </a:solidFill>
          <a:ln w="12700">
            <a:solidFill>
              <a:srgbClr val="1E88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424" y="1600200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913632" y="14813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Protection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3328416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buffer zones along waterways. Prohibit chemical application near water. Manage irrigation efficiently to conserve resources.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6071616" y="13716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6236208" y="1536192"/>
            <a:ext cx="475488" cy="475488"/>
          </a:xfrm>
          <a:prstGeom prst="ellipse">
            <a:avLst/>
          </a:prstGeom>
          <a:solidFill>
            <a:srgbClr val="558B2F"/>
          </a:solidFill>
          <a:ln w="12700">
            <a:solidFill>
              <a:srgbClr val="558B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216" y="1600200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21424" y="14813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 &amp; Disease Management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6236208" y="19933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Pest Management (IPM) approach. Prioritise biological controls. Prohibited pesticide list strictly enforced.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256032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420624" y="3136392"/>
            <a:ext cx="475488" cy="475488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" y="3200400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05840" y="30815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 Conservation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420624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Shade tree cover maintained. Native species protected. Corridor habitats preserved. Invasive species controlled.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3163824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3328416" y="3136392"/>
            <a:ext cx="475488" cy="475488"/>
          </a:xfrm>
          <a:prstGeom prst="ellipse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424" y="3200400"/>
            <a:ext cx="347472" cy="34747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3913632" y="30815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Management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3328416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disposal of agrochemical containers. Composting of farm waste. No burning of vegetation or solid waste on farms.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6071616" y="2971800"/>
            <a:ext cx="2743200" cy="15087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6236208" y="3136392"/>
            <a:ext cx="475488" cy="475488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216" y="3200400"/>
            <a:ext cx="347472" cy="347472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6821424" y="3081528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Agrochemical Management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6236208" y="3593592"/>
            <a:ext cx="248716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all inputs. Use only approved chemicals at recommended rates. Observe pre-harvest intervals. Maintain pesticide store.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Criteria: Agricultural Practices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Chapter 4: Good Agricultural Practices (GAP) Farming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71600"/>
            <a:ext cx="2743200" cy="352044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78992" y="1536192"/>
            <a:ext cx="1097280" cy="1097280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645920"/>
            <a:ext cx="868680" cy="8686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47472" y="27249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365760" y="3319272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under RA 2020 integrates productivity with environmental stewardship, ensuring cocoa farms are productive, resilient, and compliant with global sustainability expectations.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154680" y="13716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154680" y="1371600"/>
            <a:ext cx="128016" cy="1097280"/>
          </a:xfrm>
          <a:prstGeom prst="rect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355848" y="144475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Soil Health Management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355848" y="175564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Composting, mulching, cover cropping, and avoiding compaction to maintain long-term cocoa soil fertility.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144768" y="13716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144768" y="1371600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345936" y="144475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Shade &amp; Agroforestry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345936" y="175564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shade trees at optimal density to regulate microclimate, improve biodiversity, and diversify farm income.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3154680" y="2578608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3154680" y="2578608"/>
            <a:ext cx="128016" cy="1097280"/>
          </a:xfrm>
          <a:prstGeom prst="rect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355848" y="265176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Planting &amp; Replanting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3355848" y="296265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improved, disease-resistant cocoa varieties. Maintain planting density (1,000–1,111 trees/ha). Rehabilitate old orchards.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6144768" y="2578608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6144768" y="2578608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345936" y="265176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Fertiliser Use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6345936" y="296265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fertilisers based on soil test recommendations. Maintain input records. Prefer organic inputs and split application.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3154680" y="3785616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3154680" y="3785616"/>
            <a:ext cx="128016" cy="1097280"/>
          </a:xfrm>
          <a:prstGeom prst="rect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3355848" y="385876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Pruning &amp; Sanitation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3355848" y="4169664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maintenance pruning for tree health and yield. Remove diseased pods promptly to reduce Phytophthora and CSSV spread.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6144768" y="3785616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6144768" y="3785616"/>
            <a:ext cx="128016" cy="109728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345936" y="385876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Post-Harvest Handling</a:t>
            </a:r>
            <a:endParaRPr lang="en-US" sz="1050" dirty="0"/>
          </a:p>
        </p:txBody>
      </p:sp>
      <p:sp>
        <p:nvSpPr>
          <p:cNvPr id="36" name="Text 33"/>
          <p:cNvSpPr/>
          <p:nvPr/>
        </p:nvSpPr>
        <p:spPr>
          <a:xfrm>
            <a:off x="6345936" y="4169664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 fermentation (5–7 days), uniform drying, and clean storage ensure quality and traceability of certified cocoa.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3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Criteria: Social Practices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Chapter 5: Social Management &amp; Human Rights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6032" y="3730752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93192" y="3867912"/>
            <a:ext cx="530352" cy="530352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31920"/>
            <a:ext cx="393192" cy="39319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60704" y="380390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Health &amp; Safety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60704" y="416966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PPE provided for chemical handling. First aid available. Accident records maintained. Safe working conditions enforced.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681728" y="1389888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818888" y="1527048"/>
            <a:ext cx="530352" cy="530352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896" y="1591056"/>
            <a:ext cx="393192" cy="39319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86400" y="1463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Living Income &amp; Fair Wages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486400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paid at or above living income benchmarks. Wage records for hired labour. No forced labour or debt bondage.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256032" y="2560320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393192" y="2697480"/>
            <a:ext cx="530352" cy="530352"/>
          </a:xfrm>
          <a:prstGeom prst="ellipse">
            <a:avLst/>
          </a:prstGeom>
          <a:solidFill>
            <a:srgbClr val="6A3D9A"/>
          </a:solidFill>
          <a:ln w="12700">
            <a:solidFill>
              <a:srgbClr val="6A3D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61488"/>
            <a:ext cx="393192" cy="39319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60704" y="263347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Equality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1060704" y="2999232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access to training, inputs, and premiums for women. Gender-based violence (GBV) prevention policies in place.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256032" y="1389888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393192" y="1527048"/>
            <a:ext cx="530352" cy="530352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591056"/>
            <a:ext cx="393192" cy="39319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60704" y="1463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Address 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1060704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hazardous child </a:t>
            </a:r>
            <a:r>
              <a:rPr lang="en-US" sz="950" dirty="0" err="1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forced </a:t>
            </a:r>
            <a:r>
              <a:rPr lang="en-US" sz="950" dirty="0" err="1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discrimination, workplace violence and harassment on certified farms. Child Labour Monitoring &amp; Remediation System (CLMRS) required. School attendance promoted.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4681728" y="2560320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4818888" y="2697480"/>
            <a:ext cx="530352" cy="530352"/>
          </a:xfrm>
          <a:prstGeom prst="ellipse">
            <a:avLst/>
          </a:prstGeom>
          <a:solidFill>
            <a:srgbClr val="4CAF73"/>
          </a:solidFill>
          <a:ln w="12700">
            <a:solidFill>
              <a:srgbClr val="4CA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896" y="2761488"/>
            <a:ext cx="393192" cy="39319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486400" y="263347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of Association</a:t>
            </a:r>
            <a:endParaRPr lang="en-US" sz="1100" dirty="0"/>
          </a:p>
        </p:txBody>
      </p:sp>
      <p:sp>
        <p:nvSpPr>
          <p:cNvPr id="31" name="Text 24"/>
          <p:cNvSpPr/>
          <p:nvPr/>
        </p:nvSpPr>
        <p:spPr>
          <a:xfrm>
            <a:off x="5486400" y="2999232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have the right to organise, join cooperatives, and collectively bargain without intimidation or reprisal.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4681728" y="3730752"/>
            <a:ext cx="4206240" cy="1051560"/>
          </a:xfrm>
          <a:prstGeom prst="rect">
            <a:avLst/>
          </a:prstGeom>
          <a:solidFill>
            <a:srgbClr val="22503A"/>
          </a:solidFill>
          <a:ln w="12700">
            <a:solidFill>
              <a:srgbClr val="2E6B4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4818888" y="3867912"/>
            <a:ext cx="530352" cy="53035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2896" y="3931920"/>
            <a:ext cx="393192" cy="393192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486400" y="380390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Conflict-Free Land Tenure</a:t>
            </a:r>
            <a:endParaRPr lang="en-US" sz="1100" dirty="0"/>
          </a:p>
        </p:txBody>
      </p:sp>
      <p:sp>
        <p:nvSpPr>
          <p:cNvPr id="36" name="Text 28"/>
          <p:cNvSpPr/>
          <p:nvPr/>
        </p:nvSpPr>
        <p:spPr>
          <a:xfrm>
            <a:off x="5486400" y="416966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C8DE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farms must have documented, undisputed land rights. Land conflicts must be resolved prior to certification.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123444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47472" y="9144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Criteria: Traceability (Product flow)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47472" y="685800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Standard 2020 — Chapter 2: Supply Chain Traceability &amp; Chain of Custody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2880" y="4892040"/>
            <a:ext cx="8778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CA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 Alliance (RA) Certification Standard 2020  |  Cocoa Sustainability Programme  |  Worldwide Commodities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6032" y="1371600"/>
            <a:ext cx="2606040" cy="35204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05840" y="1536192"/>
            <a:ext cx="1097280" cy="1097280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1645920"/>
            <a:ext cx="868680" cy="8686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20040" y="2724912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TRACEABILITY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CHAIN OF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47472" y="3438144"/>
            <a:ext cx="237744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Traceability links certified cocoa from individual farm to the final chocolate product — enabling buyers, regulators, and consumers to verify the origin and sustainability credentials of every bean.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999232" y="1389888"/>
            <a:ext cx="1627632" cy="192024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557016" y="1527048"/>
            <a:ext cx="512064" cy="512064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557016" y="15270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072384" y="212140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Level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090672" y="2505456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ID, GPS polygon, harvest volumes, farmer certificate number recorded.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4626864" y="2194560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90288" y="1389888"/>
            <a:ext cx="1627632" cy="19202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5148072" y="1527048"/>
            <a:ext cx="512064" cy="512064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148072" y="15270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4663440" y="212140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/ FO/PC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681728" y="2505456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Weighment records, cocoa purchase Documents, member traceability documents (PE, farmer personal, Passbooks)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6217920" y="2194560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181344" y="1389888"/>
            <a:ext cx="1627632" cy="1920240"/>
          </a:xfrm>
          <a:prstGeom prst="rect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6739128" y="1527048"/>
            <a:ext cx="512064" cy="512064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739128" y="15270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254496" y="212140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 / LBC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6272784" y="2505456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Buying Company records volume purchased per certified farmer/group. Secondary Evacuation documents, QCC certificates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7808976" y="2194560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7772400" y="1389888"/>
            <a:ext cx="1627632" cy="1920240"/>
          </a:xfrm>
          <a:prstGeom prst="rect">
            <a:avLst/>
          </a:prstGeom>
          <a:solidFill>
            <a:srgbClr val="1A3C2E"/>
          </a:solidFill>
          <a:ln w="12700">
            <a:solidFill>
              <a:srgbClr val="1A3C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8330184" y="1527048"/>
            <a:ext cx="512064" cy="512064"/>
          </a:xfrm>
          <a:prstGeom prst="ellipse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8330184" y="15270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845552" y="212140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D4A8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/ Mill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7863840" y="2505456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of Custody (CoC) certificate required. Identity Preserved or Mass balance or segregation documented.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2999232" y="3456432"/>
            <a:ext cx="5897880" cy="1280160"/>
          </a:xfrm>
          <a:prstGeom prst="rect">
            <a:avLst/>
          </a:prstGeom>
          <a:solidFill>
            <a:srgbClr val="E8F4EE"/>
          </a:solidFill>
          <a:ln w="12700">
            <a:solidFill>
              <a:srgbClr val="C8E6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3127248" y="3529584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2020 Traceability Requirements:</a:t>
            </a:r>
            <a:endParaRPr lang="en-US" sz="1050" dirty="0"/>
          </a:p>
        </p:txBody>
      </p:sp>
      <p:sp>
        <p:nvSpPr>
          <p:cNvPr id="38" name="Text 35"/>
          <p:cNvSpPr/>
          <p:nvPr/>
        </p:nvSpPr>
        <p:spPr>
          <a:xfrm>
            <a:off x="3127248" y="3840480"/>
            <a:ext cx="5669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Farm-level data entered into Rainforest Alliance Marketplace (RAMP) system  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Volume reconciliation between purchase records and export declarations  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3D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Certificate holders must maintain audit trail for minimum 5 years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3200400"/>
            <a:ext cx="4572000" cy="4572000"/>
          </a:xfrm>
          <a:prstGeom prst="ellipse">
            <a:avLst/>
          </a:prstGeom>
          <a:solidFill>
            <a:srgbClr val="2E6B3E">
              <a:alpha val="25000"/>
            </a:srgbClr>
          </a:solidFill>
          <a:ln w="12700">
            <a:solidFill>
              <a:srgbClr val="2E6B3E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6858000" y="-1371600"/>
            <a:ext cx="5029200" cy="5029200"/>
          </a:xfrm>
          <a:prstGeom prst="ellipse">
            <a:avLst/>
          </a:prstGeom>
          <a:solidFill>
            <a:srgbClr val="4CAF73">
              <a:alpha val="18000"/>
            </a:srgbClr>
          </a:solidFill>
          <a:ln w="12700">
            <a:solidFill>
              <a:srgbClr val="4CAF73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D4A843"/>
          </a:solidFill>
          <a:ln w="1270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57200"/>
            <a:ext cx="777240" cy="777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5488" y="13716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Towards Sustainable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Cocoa Certification in Ghana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475488" y="263347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75488" y="3154680"/>
            <a:ext cx="6400800" cy="0"/>
          </a:xfrm>
          <a:prstGeom prst="line">
            <a:avLst/>
          </a:prstGeom>
          <a:noFill/>
          <a:ln w="19050">
            <a:solidFill>
              <a:srgbClr val="D4A8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75488" y="32918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b="1" dirty="0">
                <a:solidFill>
                  <a:srgbClr val="00B0F0"/>
                </a:solidFill>
              </a:rPr>
              <a:t>THANK YOU</a:t>
            </a:r>
          </a:p>
        </p:txBody>
      </p:sp>
      <p:sp>
        <p:nvSpPr>
          <p:cNvPr id="10" name="Text 7"/>
          <p:cNvSpPr/>
          <p:nvPr/>
        </p:nvSpPr>
        <p:spPr>
          <a:xfrm>
            <a:off x="475488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6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Worldwide commodities Cocoa Sustainability Programme  |  March 2026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1612</Words>
  <Application>Microsoft Office PowerPoint</Application>
  <PresentationFormat>On-screen Show (16:9)</PresentationFormat>
  <Paragraphs>192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Cocoa Certification – RA Standard 2020</dc:title>
  <dc:creator>DANIEL GYAMFI</dc:creator>
  <cp:lastModifiedBy>DANIEL GYAMFI</cp:lastModifiedBy>
  <cp:revision>3</cp:revision>
  <dcterms:created xsi:type="dcterms:W3CDTF">2026-03-16T20:06:57Z</dcterms:created>
  <dcterms:modified xsi:type="dcterms:W3CDTF">2026-03-16T23:25:38Z</dcterms:modified>
</cp:coreProperties>
</file>